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71" r:id="rId47"/>
    <p:sldId id="3163" r:id="rId48"/>
    <p:sldId id="3167" r:id="rId49"/>
    <p:sldId id="3169" r:id="rId50"/>
    <p:sldId id="300" r:id="rId51"/>
    <p:sldId id="299" r:id="rId52"/>
    <p:sldId id="477" r:id="rId53"/>
    <p:sldId id="3168"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7" autoAdjust="0"/>
    <p:restoredTop sz="92254" autoAdjust="0"/>
  </p:normalViewPr>
  <p:slideViewPr>
    <p:cSldViewPr snapToGrid="0" snapToObjects="1">
      <p:cViewPr varScale="1">
        <p:scale>
          <a:sx n="123" d="100"/>
          <a:sy n="123" d="100"/>
        </p:scale>
        <p:origin x="192" y="50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3.png"/><Relationship Id="rId7" Type="http://schemas.openxmlformats.org/officeDocument/2006/relationships/hyperlink" Target="https://en.wikipedia.org/wiki/File:HomotopySmall.gif" TargetMode="External"/><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4.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4.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4" Type="http://schemas.openxmlformats.org/officeDocument/2006/relationships/image" Target="../media/image10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0.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4.png"/><Relationship Id="rId11" Type="http://schemas.openxmlformats.org/officeDocument/2006/relationships/image" Target="../media/image121.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0.png"/><Relationship Id="rId4" Type="http://schemas.openxmlformats.org/officeDocument/2006/relationships/image" Target="../media/image132.png"/><Relationship Id="rId9" Type="http://schemas.openxmlformats.org/officeDocument/2006/relationships/image" Target="../media/image119.png"/><Relationship Id="rId14"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6.xml"/><Relationship Id="rId16" Type="http://schemas.openxmlformats.org/officeDocument/2006/relationships/image" Target="../media/image134.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40.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9.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76.png"/><Relationship Id="rId12" Type="http://schemas.openxmlformats.org/officeDocument/2006/relationships/image" Target="../media/image135.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2.jpe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5.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7.png"/><Relationship Id="rId14" Type="http://schemas.openxmlformats.org/officeDocument/2006/relationships/image" Target="../media/image46.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8.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3.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4.jpeg"/><Relationship Id="rId5" Type="http://schemas.openxmlformats.org/officeDocument/2006/relationships/image" Target="../media/image50.png"/><Relationship Id="rId10" Type="http://schemas.openxmlformats.org/officeDocument/2006/relationships/hyperlink" Target="https://www.youtube.com/watch?v=GmN1wO_24Ao" TargetMode="External"/><Relationship Id="rId4" Type="http://schemas.openxmlformats.org/officeDocument/2006/relationships/image" Target="../media/image52.gif"/><Relationship Id="rId9"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8.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186814" y="3906572"/>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679334" y="2831487"/>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36145" y="3901514"/>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03258" y="4573848"/>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03258" y="3556746"/>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4573847"/>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30862" y="3556746"/>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748760" y="2323032"/>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从项目管理到软件部署与运营监控的有序数据空间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145473" y="5580514"/>
            <a:ext cx="1845794"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r>
              <a:rPr lang="zh-CN" altLang="en-US" dirty="0">
                <a:solidFill>
                  <a:schemeClr val="bg1"/>
                </a:solidFill>
                <a:latin typeface="STXinwei" panose="02010800040101010101" pitchFamily="2" charset="-122"/>
                <a:ea typeface="STXinwei" panose="02010800040101010101" pitchFamily="2" charset="-122"/>
              </a:rPr>
              <a:t>（</a:t>
            </a:r>
            <a:r>
              <a:rPr lang="en-TW" dirty="0">
                <a:solidFill>
                  <a:schemeClr val="bg1"/>
                </a:solidFill>
                <a:latin typeface="STXinwei" panose="02010800040101010101" pitchFamily="2" charset="-122"/>
                <a:ea typeface="STXinwei" panose="02010800040101010101" pitchFamily="2" charset="-122"/>
              </a:rPr>
              <a:t>安全性与活性</a:t>
            </a:r>
            <a:r>
              <a:rPr lang="zh-CN" altLang="en-US" dirty="0">
                <a:solidFill>
                  <a:schemeClr val="bg1"/>
                </a:solidFill>
                <a:latin typeface="STXinwei" panose="02010800040101010101" pitchFamily="2" charset="-122"/>
                <a:ea typeface="STXinwei" panose="02010800040101010101" pitchFamily="2" charset="-122"/>
              </a:rPr>
              <a:t>）</a:t>
            </a:r>
            <a:endParaRPr lang="en-TW" dirty="0">
              <a:solidFill>
                <a:schemeClr val="bg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stCxn id="14" idx="2"/>
            <a:endCxn id="28" idx="7"/>
          </p:cNvCxnSpPr>
          <p:nvPr/>
        </p:nvCxnSpPr>
        <p:spPr>
          <a:xfrm flipH="1">
            <a:off x="1720957" y="3664897"/>
            <a:ext cx="1758648" cy="206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91267" y="3664897"/>
            <a:ext cx="6777847" cy="2430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33</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339906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33800</TotalTime>
  <Words>4639</Words>
  <Application>Microsoft Macintosh PowerPoint</Application>
  <PresentationFormat>Custom</PresentationFormat>
  <Paragraphs>711</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从项目管理到软件部署与运营监控的有序数据空间</vt:lpstr>
      <vt:lpstr>跨领域的偏序集表达形式</vt:lpstr>
      <vt:lpstr>代数元语言（AoS）和DevOps的结合</vt:lpstr>
      <vt:lpstr>系统设计方法论的怪圈 (如何跳脱三者之间的纠缠)</vt:lpstr>
      <vt:lpstr>PowerPoint Presentation</vt:lpstr>
      <vt:lpstr>系统代数(AoS)</vt:lpstr>
      <vt:lpstr>PowerPoint Presentation</vt:lpstr>
      <vt:lpstr>代数化元语言(AoS)在跨领域认知方法论的贡献</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3272</cp:revision>
  <dcterms:created xsi:type="dcterms:W3CDTF">2019-11-04T08:46:32Z</dcterms:created>
  <dcterms:modified xsi:type="dcterms:W3CDTF">2021-10-31T07:17:17Z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